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0" r:id="rId3"/>
    <p:sldId id="261" r:id="rId4"/>
    <p:sldId id="262" r:id="rId5"/>
    <p:sldId id="263" r:id="rId6"/>
    <p:sldId id="272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83" r:id="rId18"/>
    <p:sldId id="285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C1CDE-EA39-4EB3-8FB2-43032301382B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9981-E26D-458B-AE4A-85FD6A6BEBD2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3339" y="260648"/>
            <a:ext cx="9217024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30" name="Google Shape;30;p3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43339" y="170632"/>
            <a:ext cx="9309696" cy="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37" name="Google Shape;37;p4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 panose="02040503050406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 panose="02040503050406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Book Antiqua" panose="02040602050305030304"/>
              <a:buNone/>
              <a:defRPr sz="1400"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icture 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 sz="44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16" name="Google Shape;16;p1" descr="C:\Users\Gaurav Somani\Desktop\Images\ms lOGO.png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imsstudentnewui.mastersofterp.in/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191" y="1159498"/>
            <a:ext cx="646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everyone,                                                Welcome </a:t>
            </a:r>
            <a:r>
              <a:rPr lang="en-IN" sz="28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MasterSoft </a:t>
            </a:r>
            <a:r>
              <a:rPr lang="en-IN" sz="28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IN" sz="28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</a:t>
            </a:r>
            <a:endParaRPr lang="en-IN" sz="2800" dirty="0">
              <a:solidFill>
                <a:srgbClr val="00B05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2800" dirty="0">
              <a:latin typeface="Bahnschrift SemiBold Semi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2605" y="4940046"/>
            <a:ext cx="646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understand how you can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successfully complete online registration process.</a:t>
            </a:r>
            <a:endParaRPr lang="en-IN" sz="2000" dirty="0">
              <a:solidFill>
                <a:srgbClr val="00B05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2000" dirty="0">
              <a:latin typeface="Bahnschrift SemiBold SemiCondensed" panose="020B0502040204020203" pitchFamily="34" charset="0"/>
            </a:endParaRPr>
          </a:p>
        </p:txBody>
      </p:sp>
      <p:pic>
        <p:nvPicPr>
          <p:cNvPr id="6" name="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86652" y="2589563"/>
            <a:ext cx="4818697" cy="1723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Cambria" panose="02040503050406030204" pitchFamily="18" charset="0"/>
                <a:ea typeface="Cambria" panose="02040503050406030204" pitchFamily="18" charset="0"/>
              </a:rPr>
              <a:t>Step </a:t>
            </a:r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3: </a:t>
            </a:r>
            <a:r>
              <a:rPr lang="en-US" sz="2800" b="0" dirty="0">
                <a:latin typeface="Cambria" panose="02040503050406030204" pitchFamily="18" charset="0"/>
                <a:ea typeface="Cambria" panose="02040503050406030204" pitchFamily="18" charset="0"/>
              </a:rPr>
              <a:t>Student’s </a:t>
            </a:r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Address Details</a:t>
            </a:r>
            <a:endParaRPr lang="en-I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7047"/>
          <a:stretch>
            <a:fillRect/>
          </a:stretch>
        </p:blipFill>
        <p:spPr>
          <a:xfrm>
            <a:off x="313507" y="1639390"/>
            <a:ext cx="11469189" cy="4539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3339" y="6270172"/>
            <a:ext cx="78511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  <a:endParaRPr lang="en-IN" sz="1500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313508" y="964008"/>
            <a:ext cx="11234056" cy="5578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page is address details, here you need to fill in your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or Local address</a:t>
            </a: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Once you complete filling in the address details form </a:t>
            </a:r>
            <a:b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Next Button"</a:t>
            </a: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N" kern="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ctr"/>
            <a:endParaRPr lang="en-US" sz="11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1721127"/>
            <a:ext cx="705395" cy="303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4: </a:t>
            </a:r>
            <a:r>
              <a:rPr lang="en-IN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Photo </a:t>
            </a:r>
            <a:r>
              <a:rPr lang="en-IN" b="0" dirty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Signature Details</a:t>
            </a:r>
            <a:endParaRPr lang="en-IN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7866"/>
          <a:stretch>
            <a:fillRect/>
          </a:stretch>
        </p:blipFill>
        <p:spPr>
          <a:xfrm>
            <a:off x="352697" y="1685552"/>
            <a:ext cx="11495313" cy="4676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3338" y="6361612"/>
            <a:ext cx="7707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  <a:endParaRPr lang="en-IN" sz="1500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143339" y="964008"/>
            <a:ext cx="11704671" cy="6949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Upload your Photo </a:t>
            </a:r>
            <a:r>
              <a:rPr lang="en-IN" i="1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IN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recent Passport </a:t>
            </a:r>
            <a:r>
              <a:rPr lang="en-IN" i="1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Size)</a:t>
            </a:r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Signature and select the valid file. Once you complete uploading the photo and signature then </a:t>
            </a:r>
            <a:b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 Next “</a:t>
            </a:r>
            <a:endParaRPr lang="en-IN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just"/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Note</a:t>
            </a:r>
            <a:r>
              <a:rPr lang="en-IN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Maximum Size of the Photo is 500kb and the Maximum Size of the Signature is 300kb)</a:t>
            </a:r>
            <a:endParaRPr lang="en-IN" i="1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8092" y="1685552"/>
            <a:ext cx="705395" cy="52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170632"/>
            <a:ext cx="9170478" cy="594072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5 : </a:t>
            </a:r>
            <a:r>
              <a:rPr lang="en-I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 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DETAILS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(Not Applicable for Compulsory Subjects Courses)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4043"/>
          <a:stretch>
            <a:fillRect/>
          </a:stretch>
        </p:blipFill>
        <p:spPr>
          <a:xfrm>
            <a:off x="339633" y="1476102"/>
            <a:ext cx="11456127" cy="454587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Text Placeholder 2"/>
          <p:cNvSpPr txBox="1"/>
          <p:nvPr/>
        </p:nvSpPr>
        <p:spPr>
          <a:xfrm>
            <a:off x="143339" y="964008"/>
            <a:ext cx="11796111" cy="3911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elect Subject/subject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group from the given options, then click on the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"Add"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button according to your preference. After adding, click on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"Save and Next."</a:t>
            </a:r>
            <a:r>
              <a:rPr lang="en-US" sz="1800" kern="0" dirty="0" smtClean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143338" y="6142906"/>
            <a:ext cx="11796111" cy="3292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US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Kindly be informed that this page will only be visible to the course after it has been activated by the college</a:t>
            </a:r>
            <a:endParaRPr lang="en-US" sz="1100" i="1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5" y="1554477"/>
            <a:ext cx="705395" cy="40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 Box 6"/>
          <p:cNvSpPr txBox="1"/>
          <p:nvPr/>
        </p:nvSpPr>
        <p:spPr>
          <a:xfrm>
            <a:off x="4918710" y="5238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APPLICATION CONFIRMATION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 txBox="1"/>
          <p:nvPr/>
        </p:nvSpPr>
        <p:spPr>
          <a:xfrm>
            <a:off x="178215" y="964008"/>
            <a:ext cx="11826551" cy="6035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ctr">
              <a:lnSpc>
                <a:spcPct val="107000"/>
              </a:lnSpc>
              <a:spcAft>
                <a:spcPts val="800"/>
              </a:spcAft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verify the details you have entered by generating a preview report to ensure their accuracy. Please note that after confirmation,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won't be able to update or edit the data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Once you are certain that the entered details are true and correct, click on the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"Confirm"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button.</a:t>
            </a:r>
            <a:r>
              <a:rPr lang="en-IN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sz="1800" kern="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31784"/>
          <a:stretch>
            <a:fillRect/>
          </a:stretch>
        </p:blipFill>
        <p:spPr>
          <a:xfrm>
            <a:off x="1079552" y="1766847"/>
            <a:ext cx="9274820" cy="2974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74" t="41074" r="34854" b="41546"/>
          <a:stretch>
            <a:fillRect/>
          </a:stretch>
        </p:blipFill>
        <p:spPr>
          <a:xfrm>
            <a:off x="4031950" y="5138699"/>
            <a:ext cx="5643154" cy="1237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Arrow: Up 21"/>
          <p:cNvSpPr/>
          <p:nvPr/>
        </p:nvSpPr>
        <p:spPr>
          <a:xfrm rot="8259842">
            <a:off x="6671824" y="4488214"/>
            <a:ext cx="363405" cy="50720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37269" y="5822791"/>
            <a:ext cx="1084217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67544" y="1766847"/>
            <a:ext cx="496388" cy="33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APPLICATION PRINT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5911"/>
          <a:stretch>
            <a:fillRect/>
          </a:stretch>
        </p:blipFill>
        <p:spPr>
          <a:xfrm>
            <a:off x="381000" y="1695001"/>
            <a:ext cx="11349446" cy="4500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2"/>
          <p:cNvSpPr txBox="1"/>
          <p:nvPr/>
        </p:nvSpPr>
        <p:spPr>
          <a:xfrm>
            <a:off x="381000" y="964008"/>
            <a:ext cx="11349446" cy="5316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ctr">
              <a:lnSpc>
                <a:spcPct val="107000"/>
              </a:lnSpc>
              <a:spcAft>
                <a:spcPts val="800"/>
              </a:spcAft>
            </a:pP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download the Application Report use the "Print Application" Option”.  </a:t>
            </a:r>
            <a:b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download the Application Payment Receipt use the “ Print Receipt” Option</a:t>
            </a:r>
            <a:r>
              <a:rPr lang="en-IN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sz="1800" kern="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4" y="1695001"/>
            <a:ext cx="692332" cy="46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/>
              <a:t>How to Pay the fees</a:t>
            </a:r>
            <a:endParaRPr lang="en-IN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1"/>
          <a:srcRect t="12110" r="2169"/>
          <a:stretch>
            <a:fillRect/>
          </a:stretch>
        </p:blipFill>
        <p:spPr>
          <a:xfrm>
            <a:off x="143510" y="2255520"/>
            <a:ext cx="11023600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86385" y="1127760"/>
            <a:ext cx="11015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400" b="1">
                <a:solidFill>
                  <a:srgbClr val="FF0000"/>
                </a:solidFill>
              </a:rPr>
              <a:t>Go to Payable Fees Tab and select your Semester -&gt; Click on Pay Now</a:t>
            </a:r>
            <a:endParaRPr lang="en-I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/>
              <a:t>Payment of Fees</a:t>
            </a:r>
            <a:endParaRPr lang="en-I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4821" t="8006" r="3375" b="-1697"/>
          <a:stretch>
            <a:fillRect/>
          </a:stretch>
        </p:blipFill>
        <p:spPr>
          <a:xfrm>
            <a:off x="751205" y="2105660"/>
            <a:ext cx="10101580" cy="4392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51205" y="1369060"/>
            <a:ext cx="9683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000"/>
              <a:t>You will be redirected to Payment Gateway, Click  on Pay Now and pay the fees</a:t>
            </a:r>
            <a:br>
              <a:rPr lang="en-IN" altLang="en-US" sz="2000"/>
            </a:br>
            <a:r>
              <a:rPr lang="en-IN" altLang="en-US" sz="2000"/>
              <a:t>After success ful payment, you can generate the Fees Receipt</a:t>
            </a:r>
            <a:endParaRPr lang="en-IN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/>
              <a:t>Modes of Payment</a:t>
            </a:r>
            <a:endParaRPr lang="en-I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45" y="1199515"/>
            <a:ext cx="10125075" cy="53340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282065" y="4130040"/>
            <a:ext cx="3002915" cy="146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" y="835025"/>
            <a:ext cx="10154285" cy="4818380"/>
          </a:xfrm>
        </p:spPr>
        <p:txBody>
          <a:bodyPr/>
          <a:p>
            <a:pPr algn="ctr"/>
            <a:r>
              <a:rPr lang="en-IN" altLang="en-US" sz="6000"/>
              <a:t>Thank You </a:t>
            </a:r>
            <a:endParaRPr lang="en-IN" altLang="en-US"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10000"/>
          <a:stretch>
            <a:fillRect/>
          </a:stretch>
        </p:blipFill>
        <p:spPr>
          <a:xfrm>
            <a:off x="711748" y="2121361"/>
            <a:ext cx="10775852" cy="421194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Login into the Portal …???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38" y="969638"/>
            <a:ext cx="119126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https://cimsstudentnewui.mastersofterp.in/</a:t>
            </a:r>
            <a:r>
              <a:rPr lang="en-IN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visit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Student Portal</a:t>
            </a:r>
            <a:b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Enter your Username and Password and Login into the System</a:t>
            </a:r>
            <a:b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don’t have your login credential</a:t>
            </a:r>
            <a:r>
              <a:rPr lang="en-IN" sz="17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click on the </a:t>
            </a:r>
            <a:r>
              <a:rPr lang="en-I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"Get Username and Password"</a:t>
            </a:r>
            <a:r>
              <a:rPr lang="en-IN" sz="17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button given on the screen to retrieve the same. </a:t>
            </a:r>
            <a:endParaRPr lang="en-IN" sz="17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662" y="4199200"/>
            <a:ext cx="1350499" cy="323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eft Arrow 14"/>
          <p:cNvSpPr/>
          <p:nvPr/>
        </p:nvSpPr>
        <p:spPr>
          <a:xfrm>
            <a:off x="6099674" y="4227334"/>
            <a:ext cx="1350498" cy="29542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170632"/>
            <a:ext cx="9309696" cy="585511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Get Username &amp; Password..??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1323" t="2152" r="1542" b="2314"/>
          <a:stretch>
            <a:fillRect/>
          </a:stretch>
        </p:blipFill>
        <p:spPr>
          <a:xfrm>
            <a:off x="261438" y="1601708"/>
            <a:ext cx="3448275" cy="41499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0" t="1942"/>
          <a:stretch>
            <a:fillRect/>
          </a:stretch>
        </p:blipFill>
        <p:spPr>
          <a:xfrm>
            <a:off x="8223160" y="1600877"/>
            <a:ext cx="3570737" cy="415080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3339" y="869017"/>
            <a:ext cx="116505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IN" sz="15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</a:t>
            </a:r>
            <a:r>
              <a:rPr lang="en-IN" sz="15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to enter your registered </a:t>
            </a:r>
            <a:r>
              <a:rPr lang="en-IN" sz="15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 Number </a:t>
            </a:r>
            <a:r>
              <a:rPr lang="en-IN" sz="15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 </a:t>
            </a:r>
            <a:r>
              <a:rPr lang="en-IN" sz="15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Registered </a:t>
            </a:r>
            <a:r>
              <a:rPr lang="en-IN" sz="15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Email-id. </a:t>
            </a:r>
            <a:r>
              <a:rPr lang="en-IN" sz="15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Upon entering the mobile number or email id, username and password will be sent to your registered </a:t>
            </a:r>
            <a:r>
              <a:rPr lang="en-IN" sz="15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 Number or Email-id Respectively</a:t>
            </a:r>
            <a:r>
              <a:rPr lang="en-IN" sz="1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N" sz="15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458" y="1954916"/>
            <a:ext cx="221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NUMBER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rrow: Up 23"/>
          <p:cNvSpPr/>
          <p:nvPr/>
        </p:nvSpPr>
        <p:spPr>
          <a:xfrm rot="16200000">
            <a:off x="4184081" y="2065337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006323" y="2758855"/>
            <a:ext cx="18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ID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Arrow: Up 22"/>
          <p:cNvSpPr/>
          <p:nvPr/>
        </p:nvSpPr>
        <p:spPr>
          <a:xfrm rot="5400000">
            <a:off x="7291544" y="2047183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953327" y="2372686"/>
            <a:ext cx="18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1725"/>
          <a:stretch>
            <a:fillRect/>
          </a:stretch>
        </p:blipFill>
        <p:spPr>
          <a:xfrm>
            <a:off x="4020640" y="4130369"/>
            <a:ext cx="3885231" cy="249589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43226" y="3676277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Sample credentials SMS</a:t>
            </a:r>
            <a:endParaRPr lang="en-IN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DASHBOARD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287" y="1882547"/>
            <a:ext cx="11704320" cy="4648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/>
          <p:cNvSpPr txBox="1"/>
          <p:nvPr/>
        </p:nvSpPr>
        <p:spPr>
          <a:xfrm>
            <a:off x="143338" y="1026942"/>
            <a:ext cx="11842335" cy="59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IN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you can see this is your student dashboard where you can check semester-wise </a:t>
            </a:r>
            <a:r>
              <a:rPr lang="en-IN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Results, Important Notices, Attendance Records,</a:t>
            </a:r>
            <a:r>
              <a:rPr lang="en-IN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etc.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will be able to see </a:t>
            </a:r>
            <a:r>
              <a:rPr lang="en-US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Menu Bar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 different pages which is present on the </a:t>
            </a:r>
            <a:r>
              <a:rPr lang="en-US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Left-Hand Side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the screen to navigate through different pages of the software</a:t>
            </a:r>
            <a:endParaRPr lang="en-IN" sz="1800" b="0" i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651" y="1933303"/>
            <a:ext cx="705395" cy="40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" y="170815"/>
            <a:ext cx="11059795" cy="866140"/>
          </a:xfrm>
        </p:spPr>
        <p:txBody>
          <a:bodyPr/>
          <a:p>
            <a:r>
              <a:rPr lang="en-IN" altLang="en-US" sz="2800">
                <a:solidFill>
                  <a:srgbClr val="FF0000"/>
                </a:solidFill>
              </a:rPr>
              <a:t>How to Apply for Extra Credit Course (If not applied)</a:t>
            </a:r>
            <a:endParaRPr lang="en-IN" altLang="en-US" sz="2800">
              <a:solidFill>
                <a:srgbClr val="FF0000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70" y="1901190"/>
            <a:ext cx="10568305" cy="45777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57530" y="1148715"/>
            <a:ext cx="4342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/>
              <a:t>Go to Examination-&gt; Extra Credit Course</a:t>
            </a:r>
            <a:endParaRPr lang="en-I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>
                <a:solidFill>
                  <a:srgbClr val="FF0000"/>
                </a:solidFill>
              </a:rPr>
              <a:t>Procedure to Add and Apply Course</a:t>
            </a:r>
            <a:endParaRPr lang="en-IN" altLang="en-US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48335" y="942975"/>
            <a:ext cx="847471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 sz="2400"/>
              <a:t>Select the Semester and Course which you want to apply for</a:t>
            </a:r>
            <a:r>
              <a:rPr lang="en-IN" altLang="en-US"/>
              <a:t> :</a:t>
            </a:r>
            <a:br>
              <a:rPr lang="en-IN" altLang="en-US"/>
            </a:br>
            <a:r>
              <a:rPr lang="en-IN" altLang="en-US"/>
              <a:t>&gt; You can Add more than one course by clicking on Add Button</a:t>
            </a:r>
            <a:br>
              <a:rPr lang="en-IN" altLang="en-US"/>
            </a:br>
            <a:r>
              <a:rPr lang="en-IN" altLang="en-US"/>
              <a:t>&gt; Click on Submit to Apply for Course</a:t>
            </a:r>
            <a:br>
              <a:rPr lang="en-IN" altLang="en-US"/>
            </a:br>
            <a:r>
              <a:rPr lang="en-IN" altLang="en-US"/>
              <a:t>You can pay fees now or at the time of Admission fee payment</a:t>
            </a:r>
            <a:endParaRPr lang="en-IN" alt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190" y="2209800"/>
            <a:ext cx="850011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Start the Registration Process ?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86" y="927288"/>
            <a:ext cx="11690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start the form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illing process</a:t>
            </a:r>
            <a:r>
              <a:rPr lang="en-IN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the </a:t>
            </a:r>
            <a:r>
              <a:rPr lang="en-IN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lang="en-IN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Registration Option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on the left-hand side of the screen. 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286" y="1322363"/>
            <a:ext cx="11690254" cy="50643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6" name="Arrow: Up 23"/>
          <p:cNvSpPr/>
          <p:nvPr/>
        </p:nvSpPr>
        <p:spPr>
          <a:xfrm>
            <a:off x="2017656" y="4034813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79828" y="3587261"/>
            <a:ext cx="2001233" cy="40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27462" y="1354342"/>
            <a:ext cx="783772" cy="63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7503"/>
          <a:stretch>
            <a:fillRect/>
          </a:stretch>
        </p:blipFill>
        <p:spPr>
          <a:xfrm>
            <a:off x="143339" y="1683811"/>
            <a:ext cx="11704672" cy="4861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7286" y="927288"/>
            <a:ext cx="116902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you click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the 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Registration Option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on the left-hand side of the screen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All the Sub menus will open up. Click on 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Tab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Start Filling out the form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Up 23"/>
          <p:cNvSpPr/>
          <p:nvPr/>
        </p:nvSpPr>
        <p:spPr>
          <a:xfrm rot="16200000">
            <a:off x="2731034" y="3452018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67287" y="3851272"/>
            <a:ext cx="1901147" cy="263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1 :  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865162" y="1725898"/>
            <a:ext cx="705395" cy="52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2: Student’s Personal Section</a:t>
            </a:r>
            <a:endParaRPr lang="en-IN" sz="2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791" b="3639"/>
          <a:stretch>
            <a:fillRect/>
          </a:stretch>
        </p:blipFill>
        <p:spPr>
          <a:xfrm>
            <a:off x="156578" y="1488326"/>
            <a:ext cx="11612880" cy="4663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 Placeholder 2"/>
          <p:cNvSpPr txBox="1"/>
          <p:nvPr/>
        </p:nvSpPr>
        <p:spPr>
          <a:xfrm>
            <a:off x="156579" y="910077"/>
            <a:ext cx="11612880" cy="459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Enter your personal details here like your first name, middle name, last name, email, gender, etc. Once you complete filling in the personal details </a:t>
            </a:r>
            <a:b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Next”</a:t>
            </a:r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US" sz="1100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39" y="6270172"/>
            <a:ext cx="78511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  <a:endParaRPr lang="en-IN" sz="1500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143" y="1515292"/>
            <a:ext cx="705395" cy="30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3740</Words>
  <Application>WPS Presentation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Cambria</vt:lpstr>
      <vt:lpstr>Arial</vt:lpstr>
      <vt:lpstr>Calibri</vt:lpstr>
      <vt:lpstr>Book Antiqua</vt:lpstr>
      <vt:lpstr>Source Sans Pro</vt:lpstr>
      <vt:lpstr>Bahnschrift SemiBold SemiCondensed</vt:lpstr>
      <vt:lpstr>Bahnschrift</vt:lpstr>
      <vt:lpstr>Calibri</vt:lpstr>
      <vt:lpstr>Times New Roman</vt:lpstr>
      <vt:lpstr>Cambria</vt:lpstr>
      <vt:lpstr>Microsoft YaHei</vt:lpstr>
      <vt:lpstr>Arial Unicode MS</vt:lpstr>
      <vt:lpstr>1_Office Theme</vt:lpstr>
      <vt:lpstr>PowerPoint 演示文稿</vt:lpstr>
      <vt:lpstr>How to Login into the Portal …???</vt:lpstr>
      <vt:lpstr>How to Get Username &amp; Password..??</vt:lpstr>
      <vt:lpstr>STUDENT DASHBOARD</vt:lpstr>
      <vt:lpstr>How to Apply for Extra Credit Course (If not applied)</vt:lpstr>
      <vt:lpstr>Procedure to Add and Apply Course</vt:lpstr>
      <vt:lpstr>How to Start the Registration Process ?</vt:lpstr>
      <vt:lpstr>Step 1 :  </vt:lpstr>
      <vt:lpstr>Step 2: Student’s Personal Section</vt:lpstr>
      <vt:lpstr>Step 3: Student’s Address Details</vt:lpstr>
      <vt:lpstr>Step 4: Photo &amp; Signature Details</vt:lpstr>
      <vt:lpstr>Step 5 : SUBJECT DETAILS</vt:lpstr>
      <vt:lpstr>APPLICATION CONFIRMATION</vt:lpstr>
      <vt:lpstr>APPLICATION PRINT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USER</cp:lastModifiedBy>
  <cp:revision>38</cp:revision>
  <dcterms:created xsi:type="dcterms:W3CDTF">2023-04-17T15:43:00Z</dcterms:created>
  <dcterms:modified xsi:type="dcterms:W3CDTF">2023-04-20T09:53:18Z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53F6A910B31E4B71BDB2DCE3248EB76E</vt:lpwstr>
  </property>
  <property fmtid="{D5CDD505-2E9C-101B-9397-08002B2CF9AE}" pid="3" name="KSOProductBuildVer">
    <vt:lpwstr>1033-11.2.0.11516</vt:lpwstr>
  </property>
</Properties>
</file>